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70" r:id="rId6"/>
    <p:sldId id="267" r:id="rId7"/>
    <p:sldId id="268" r:id="rId8"/>
    <p:sldId id="269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937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78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635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813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18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076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10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414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579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9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408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89B8-8636-49B3-A922-F300C69756BF}" type="datetimeFigureOut">
              <a:rPr lang="fa-IR" smtClean="0"/>
              <a:t>16/11/1441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DA05-A7A2-4EB6-AF58-79F49D57E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870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00" y="131618"/>
            <a:ext cx="6163109" cy="657398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369896"/>
              </p:ext>
            </p:extLst>
          </p:nvPr>
        </p:nvGraphicFramePr>
        <p:xfrm>
          <a:off x="1336120" y="1296990"/>
          <a:ext cx="6243161" cy="451332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واحد پژوهشی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عنوان برنامه علمی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اولویت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گیاهان و مواد اولیه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شیمی و آنالیز ترکیبات طبیعی و نمونه‌های کلینیکی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بیوتکنولوژی گیاهان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تولید مواد اولیه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پروتئین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محصولات و خدمات حوزه سلامت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اقتصاد و علوم سیاسی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بخش عمومی - بودجه ریزی 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بین الملل - نرخ ارز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پولی- نرخ بهره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توسعه- توسعه پایدار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سیاسی - تحریم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انرژی - فروش نفت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روابط بین الملل- برجام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 Nazanin" panose="00000400000000000000" pitchFamily="2" charset="-78"/>
                          <a:cs typeface="B Nazanin" panose="00000400000000000000" pitchFamily="2" charset="-78"/>
                        </a:rPr>
                        <a:t>5</a:t>
                      </a:r>
                    </a:p>
                  </a:txBody>
                  <a:tcPr marL="7144" marR="7144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اعجاز قرآن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اعتقادي- علم و زندگي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اعتقادي- خودكارسازي دانش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سبك زندگي- علم و زندگي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سبك زندگي- خودكارسازي دانش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14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8873"/>
              </p:ext>
            </p:extLst>
          </p:nvPr>
        </p:nvGraphicFramePr>
        <p:xfrm>
          <a:off x="1398466" y="807481"/>
          <a:ext cx="6243161" cy="58513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معماری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حفاظت، بهسازی، توانمندسازی  سکونتگاه‌ها و مناظر ارزشمند و فرسوده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35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750">
                <a:tc rowSpan="9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9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حقوق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آسیب های محیط زیست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ابزارهای دیجیتال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فساد اداری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جرایم مرتبط با مواد مخدر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ابزارهای دیجیتال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تجارت الکترونیک- فناوری بلاک چینی و رمز ارزها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شهروندی-نقض حقوق شهر وندی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آب های مرزی- اختلافات آبی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نانو تکنولوژی- حفاظت از محیط زیست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نانو تکنولوژی-  حمایت از مالکیت های فکری و صنعتی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2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875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تحلیل هوشمند محتوای فضای مجازی-اطلاعات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اینترنت اشیا-مدیریت سیستم‌های اطلاعاتی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امنیت و رمزنگاری- اطلاعات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4135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خانواده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آسیب شناسی خانواده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سلامت و تحکیم خانواده 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 smtClean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380" y="771305"/>
            <a:ext cx="6022803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عناوین برنامه های علمی(فرا واحدی) دانشگاه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08114"/>
              </p:ext>
            </p:extLst>
          </p:nvPr>
        </p:nvGraphicFramePr>
        <p:xfrm>
          <a:off x="1326420" y="1872405"/>
          <a:ext cx="6532722" cy="43765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9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کمیته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عنوان برنامه علمی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واحد های متولی برنامه های جاری سازی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آب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اقتصاد آب – تعادل بخشی آب خوان­ها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اقتصاد آب– مدیریت عرضه و تقاضای آب در مصارف مختلف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مدیریت آب– برنامه­های توسعه و آمایش با محوریت آب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مدیریت آب- حکمرانی موثر آب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انرژی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5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3048000"/>
            <a:ext cx="5829300" cy="1470025"/>
          </a:xfrm>
        </p:spPr>
        <p:txBody>
          <a:bodyPr>
            <a:noAutofit/>
          </a:bodyPr>
          <a:lstStyle/>
          <a:p>
            <a:pPr rtl="1"/>
            <a:r>
              <a:rPr lang="fa-IR" sz="5400" b="1" dirty="0" smtClean="0">
                <a:cs typeface="B Nazanin" pitchFamily="2" charset="-78"/>
              </a:rPr>
              <a:t>برنامه های علمی دانشگاه</a:t>
            </a:r>
            <a:br>
              <a:rPr lang="fa-IR" sz="5400" b="1" dirty="0" smtClean="0">
                <a:cs typeface="B Nazanin" pitchFamily="2" charset="-78"/>
              </a:rPr>
            </a:br>
            <a:r>
              <a:rPr lang="fa-IR" sz="5400" b="1" dirty="0" smtClean="0">
                <a:cs typeface="B Nazanin" pitchFamily="2" charset="-78"/>
              </a:rPr>
              <a:t/>
            </a:r>
            <a:br>
              <a:rPr lang="fa-IR" sz="5400" b="1" dirty="0" smtClean="0">
                <a:cs typeface="B Nazanin" pitchFamily="2" charset="-78"/>
              </a:rPr>
            </a:br>
            <a:r>
              <a:rPr lang="fa-IR" sz="4800" b="1" dirty="0" smtClean="0">
                <a:cs typeface="B Nazanin" pitchFamily="2" charset="-78"/>
              </a:rPr>
              <a:t>دوره اول</a:t>
            </a:r>
            <a:endParaRPr lang="en-US" sz="4800" b="1" dirty="0">
              <a:cs typeface="B Nazanin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5" y="126857"/>
            <a:ext cx="1215845" cy="116854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6568" y="2025455"/>
            <a:ext cx="203661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حوزه های حیاتی اول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07236" y="5156819"/>
            <a:ext cx="1610592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حل چالش ها</a:t>
            </a:r>
          </a:p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16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ارتباط با صنعت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انتشار مقالات با کیفیت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56568" y="2986340"/>
            <a:ext cx="203661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 در حوزه های دانشی نو به منظور حل چالش های کشور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640" y="2025455"/>
            <a:ext cx="203661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algn="ctr" rtl="1">
              <a:lnSpc>
                <a:spcPct val="115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حوزه های حیاتی سوم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9572" y="2025455"/>
            <a:ext cx="2036619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algn="ctr" rtl="1">
              <a:lnSpc>
                <a:spcPct val="115000"/>
              </a:lnSpc>
            </a:pPr>
            <a:r>
              <a:rPr lang="fa-IR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حوزه های حیاتی دوم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5" y="3981013"/>
            <a:ext cx="203661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حوزه های دانشی نو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52927" y="3988380"/>
            <a:ext cx="14235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algn="ctr" rtl="1">
              <a:lnSpc>
                <a:spcPct val="115000"/>
              </a:lnSpc>
            </a:pP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تعدادی چالش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9" name="Plus 8"/>
          <p:cNvSpPr/>
          <p:nvPr/>
        </p:nvSpPr>
        <p:spPr>
          <a:xfrm>
            <a:off x="6359241" y="3875062"/>
            <a:ext cx="706582" cy="78970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0744" y="2986340"/>
            <a:ext cx="2036619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 در حوزه های دانشی نو و انتشار مقالات با کیفیت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79572" y="3978742"/>
            <a:ext cx="203661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حوزه های دانشی نو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5640" y="2980093"/>
            <a:ext cx="203661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 های کاربردی و خدمات پژوهشی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2171" y="3988380"/>
            <a:ext cx="142355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algn="ctr" rtl="1">
              <a:lnSpc>
                <a:spcPct val="115000"/>
              </a:lnSpc>
            </a:pP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نیاز صنعت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23758" y="5156818"/>
            <a:ext cx="161059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انتشار مقالات با کیفیت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53" y="5156818"/>
            <a:ext cx="161059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ارتباط با صنعت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51948" y="300332"/>
            <a:ext cx="49552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fa-IR" sz="4400" b="1" dirty="0" smtClean="0">
                <a:cs typeface="B Nazanin" panose="00000400000000000000" pitchFamily="2" charset="-78"/>
              </a:rPr>
              <a:t>برنامه های علمی پیش رو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426652" y="1138981"/>
            <a:ext cx="2571759" cy="84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684753" y="1138981"/>
            <a:ext cx="2571759" cy="84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27923" y="1144495"/>
            <a:ext cx="2571759" cy="84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94164" y="1979646"/>
            <a:ext cx="3357552" cy="4531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71118" y="1971278"/>
            <a:ext cx="2480511" cy="4531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5473" y="1971277"/>
            <a:ext cx="2467844" cy="4531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4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7751" y="3036876"/>
            <a:ext cx="2036619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های واحدی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8680" y="2824509"/>
            <a:ext cx="2132893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7960" algn="ctr" rtl="1">
              <a:lnSpc>
                <a:spcPct val="115000"/>
              </a:lnSpc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های کمیته ای</a:t>
            </a:r>
          </a:p>
          <a:p>
            <a:pPr marL="187960" algn="ctr" rtl="1">
              <a:lnSpc>
                <a:spcPct val="115000"/>
              </a:lnSpc>
            </a:pPr>
            <a:r>
              <a:rPr lang="fa-I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(فرا واحدی)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29930" y="412562"/>
            <a:ext cx="49552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fa-IR" sz="4400" b="1" dirty="0" smtClean="0">
                <a:cs typeface="B Nazanin" panose="00000400000000000000" pitchFamily="2" charset="-78"/>
              </a:rPr>
              <a:t>برنامه های علمی پیش رو</a:t>
            </a:r>
            <a:endParaRPr lang="en-US" sz="4400" b="1" dirty="0">
              <a:cs typeface="B Nazanin" panose="00000400000000000000" pitchFamily="2" charset="-78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5426652" y="1319092"/>
            <a:ext cx="2571759" cy="84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876734" y="1293528"/>
            <a:ext cx="2571759" cy="84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230204" y="2433937"/>
            <a:ext cx="2964656" cy="2689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76734" y="2433937"/>
            <a:ext cx="2480511" cy="2677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2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1" y="349644"/>
            <a:ext cx="8795276" cy="618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0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133600"/>
            <a:ext cx="70575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عناوین برنامه های علمی(واحدی) دانشگاه به تفکیک واحدهای پژوهشی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09234"/>
              </p:ext>
            </p:extLst>
          </p:nvPr>
        </p:nvGraphicFramePr>
        <p:xfrm>
          <a:off x="1336120" y="1296990"/>
          <a:ext cx="6243161" cy="47411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واحد پژوهشی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عنوان برنامه علمی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نوع برنامه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گیاهان و مواد اولیه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شیمی و آنالیز ترکیبات طبیعی و نمونه‌های کلینیکی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بیوتکنولوژی گیاهان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تولید مواد اولیه دارویی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پروتئین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محصولات و خدمات حوزه سلامت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7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اقتصاد و علوم سیاسی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بخش عمومی - بودجه ریزی 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بین الملل - نرخ ارز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پولی- نرخ بهره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توسعه- توسعه پایدار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اقتصاد سیاسی - تحریم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انرژی - فروش نفت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روابط بین الملل- برجام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9144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اعجاز قرآن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اعتقادي- علم و زندگي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اعتقادي- خودكارسازي دانش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سبك زندگي- علم و زندگي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سوم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سبك زندگي- خودكارسازي دانش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سوم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2509"/>
              </p:ext>
            </p:extLst>
          </p:nvPr>
        </p:nvGraphicFramePr>
        <p:xfrm>
          <a:off x="1398466" y="807481"/>
          <a:ext cx="6243161" cy="60937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معماری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حفاظت، بهسازی، توانمندسازی  سکونتگاه‌ها و مناظر ارزشمند و فرسوده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35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750">
                <a:tc rowSpan="9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9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دانشکده حقوق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آسیب های محیط زیست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ابزارهای دیجیتال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فساد اداری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جرایم مرتبط با مواد مخدر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کیفری- ابزارهای دیجیتال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تجارت الکترونیک- فناوری بلاک چینی و رمز ارزها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شهروندی-نقض حقوق شهر وندی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آب های مرزی- اختلافات آبی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نانو تکنولوژی- حفاظت از محیط زیست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حقوق نانو تکنولوژی-  حمایت از مالکیت های فکری و صنعتی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اول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720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8750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row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تحلیل هوشمند محتوای فضای مجازی-اطلاعات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سه نوع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اینترنت اشیا-مدیریت سیستم‌های اطلاعاتی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سه نوع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8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امنیت و رمزنگاری- اطلاعات فضای مجازی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هر سه نوع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4135"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پژوهشکده خانواده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آسیب شناسی خانواده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سلامت و تحکیم خانواده 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cs typeface="B Nazanin" panose="00000400000000000000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نوع اول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117648"/>
              </p:ext>
            </p:extLst>
          </p:nvPr>
        </p:nvGraphicFramePr>
        <p:xfrm>
          <a:off x="1399353" y="592571"/>
          <a:ext cx="6243161" cy="4556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145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9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43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واحد پژوهشی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عنوان برنامه علمی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300" dirty="0">
                          <a:solidFill>
                            <a:schemeClr val="tx1"/>
                          </a:solidFill>
                          <a:effectLst/>
                          <a:cs typeface="B Nazanin" panose="00000400000000000000" pitchFamily="2" charset="-78"/>
                        </a:rPr>
                        <a:t>نوع برنامه</a:t>
                      </a: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940C-A4CC-43B3-B022-514BE99F9366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91770" y="2056900"/>
            <a:ext cx="6787403" cy="3578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B"/>
                <a:ea typeface="Calibri" panose="020F0502020204030204" pitchFamily="34" charset="0"/>
                <a:cs typeface="B Nazanin" panose="00000400000000000000" pitchFamily="2" charset="-78"/>
              </a:rPr>
              <a:t>معیار 1: </a:t>
            </a:r>
            <a:r>
              <a:rPr lang="fa-IR" sz="2400" dirty="0">
                <a:latin typeface="B"/>
                <a:ea typeface="Calibri" panose="020F0502020204030204" pitchFamily="34" charset="0"/>
                <a:cs typeface="B Nazanin" panose="00000400000000000000" pitchFamily="2" charset="-78"/>
              </a:rPr>
              <a:t>اهمیت برنامه اعلام شده در ارتقای سطح رقابت پذیری دانشگاه در یک افق 5 </a:t>
            </a:r>
            <a:r>
              <a:rPr lang="fa-IR" sz="2400" dirty="0" smtClean="0">
                <a:latin typeface="B"/>
                <a:ea typeface="Calibri" panose="020F0502020204030204" pitchFamily="34" charset="0"/>
                <a:cs typeface="B Nazanin" panose="00000400000000000000" pitchFamily="2" charset="-78"/>
              </a:rPr>
              <a:t>ساله</a:t>
            </a:r>
            <a:endParaRPr lang="en-US" sz="2400" dirty="0" smtClean="0">
              <a:latin typeface="B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معیار 2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اهمیت هدف گذاری اعلام شده در شاخص های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پژوهشی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معیار 3: </a:t>
            </a:r>
            <a:r>
              <a:rPr lang="fa-IR" sz="24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کارائی و امکان اجرای مناسب برنامه های اعلام شده و نیل به اهداف آن توسط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واحد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876379"/>
            <a:ext cx="457200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اولویت بندی برنامه های واحدی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6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6724D45414663542A243AFE3FE60EB25" ma:contentTypeVersion="1" ma:contentTypeDescription="یک سند جدید ایجاد کنید." ma:contentTypeScope="" ma:versionID="30f7041538406966432af68555b76de7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f5c093f007d23cc78b564b779fe12d2e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9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5VXMWDDNTVKU-1250-8</_dlc_DocId>
    <_dlc_DocIdUrl xmlns="d2289274-6128-4816-ae07-41a25b982335">
      <Url>https://www.sbu.ac.ir/Adj/RESVP/Planning-and-Research/_layouts/DocIdRedir.aspx?ID=5VXMWDDNTVKU-1250-8</Url>
      <Description>5VXMWDDNTVKU-1250-8</Description>
    </_dlc_DocIdUrl>
  </documentManagement>
</p:properties>
</file>

<file path=customXml/itemProps1.xml><?xml version="1.0" encoding="utf-8"?>
<ds:datastoreItem xmlns:ds="http://schemas.openxmlformats.org/officeDocument/2006/customXml" ds:itemID="{7E6ED6C4-D674-460A-BD64-2DB3665D7A8C}"/>
</file>

<file path=customXml/itemProps2.xml><?xml version="1.0" encoding="utf-8"?>
<ds:datastoreItem xmlns:ds="http://schemas.openxmlformats.org/officeDocument/2006/customXml" ds:itemID="{64B7C735-4C9F-47AC-A725-3A238FB9A28E}"/>
</file>

<file path=customXml/itemProps3.xml><?xml version="1.0" encoding="utf-8"?>
<ds:datastoreItem xmlns:ds="http://schemas.openxmlformats.org/officeDocument/2006/customXml" ds:itemID="{1D462956-7D54-4BDB-B0B4-F0168F019ADD}"/>
</file>

<file path=customXml/itemProps4.xml><?xml version="1.0" encoding="utf-8"?>
<ds:datastoreItem xmlns:ds="http://schemas.openxmlformats.org/officeDocument/2006/customXml" ds:itemID="{5971D02F-436A-42E6-AC92-2D837284D9DA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712</Words>
  <Application>Microsoft Office PowerPoint</Application>
  <PresentationFormat>On-screen Show (4:3)</PresentationFormat>
  <Paragraphs>243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برنامه های علمی دانشگاه  دوره 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2020-07-06T21:11:08Z</dcterms:created>
  <dcterms:modified xsi:type="dcterms:W3CDTF">2020-07-06T21:15:39Z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0x0101006724D45414663542A243AFE3FE60EB25</vt:lpwstr>
  </property>
  <property fmtid="{D5CDD505-2E9C-101B-9397-08002B2CF9AE}" pid="3" name="_dlc_DocIdItemGuid">
    <vt:lpwstr>df7de3f9-9f87-42fd-9612-0968b3b79e86</vt:lpwstr>
  </property>
</Properties>
</file>