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311" r:id="rId2"/>
    <p:sldId id="309" r:id="rId3"/>
    <p:sldId id="313" r:id="rId4"/>
    <p:sldId id="300" r:id="rId5"/>
    <p:sldId id="310" r:id="rId6"/>
    <p:sldId id="301" r:id="rId7"/>
    <p:sldId id="306" r:id="rId8"/>
    <p:sldId id="307" r:id="rId9"/>
    <p:sldId id="302" r:id="rId10"/>
    <p:sldId id="305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9E53D"/>
    <a:srgbClr val="FF99FF"/>
    <a:srgbClr val="3333FF"/>
    <a:srgbClr val="1D1DFF"/>
    <a:srgbClr val="2D15BD"/>
    <a:srgbClr val="CCCCFF"/>
    <a:srgbClr val="B2B2B2"/>
    <a:srgbClr val="CC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68" autoAdjust="0"/>
    <p:restoredTop sz="94660"/>
  </p:normalViewPr>
  <p:slideViewPr>
    <p:cSldViewPr>
      <p:cViewPr>
        <p:scale>
          <a:sx n="100" d="100"/>
          <a:sy n="100" d="100"/>
        </p:scale>
        <p:origin x="-3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3A13BA-890A-4C31-B245-2D2C7CC680FE}" type="datetimeFigureOut">
              <a:rPr lang="fa-IR" smtClean="0"/>
              <a:pPr/>
              <a:t>1437/03/12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2404B2-A6E8-4D6E-BFB8-474CFFDDEEC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878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78533-AC4A-40C2-B70F-533C36C6413A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CE25-805E-430A-8F23-6809AF1AE7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8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1D6F3-5DB1-490A-80F7-E4691B877827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C3F7C1-086E-4E98-9EA2-BF349BFDE535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C3F7C1-086E-4E98-9EA2-BF349BFDE535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74644-FF07-4494-9337-C68A168E1594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5AC6-34F0-4E85-A484-AF4D9A85CC3F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8A9C-7D57-403C-B37E-4DEB35AB23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6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8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6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8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1579;&#1576;&#1578;%20&#1575;&#1582;&#1578;&#1585;&#1575;&#1593;.docx" TargetMode="External"/><Relationship Id="rId3" Type="http://schemas.openxmlformats.org/officeDocument/2006/relationships/slide" Target="slide6.xml"/><Relationship Id="rId7" Type="http://schemas.openxmlformats.org/officeDocument/2006/relationships/hyperlink" Target="&#1605;&#1602;&#1575;&#1604;&#1607;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591;&#1585;&#1581;%20&#1662;&#1688;&#1608;&#1607;&#1588;&#1610;.docx" TargetMode="External"/><Relationship Id="rId5" Type="http://schemas.openxmlformats.org/officeDocument/2006/relationships/slide" Target="slide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30000"/>
              </a:lnSpc>
              <a:spcBef>
                <a:spcPts val="600"/>
              </a:spcBef>
            </a:pPr>
            <a:r>
              <a:rPr lang="fa-IR" sz="2400" dirty="0" smtClean="0">
                <a:cs typeface="2  Jadid" panose="00000700000000000000" pitchFamily="2" charset="-78"/>
              </a:rPr>
              <a:t>باسلام</a:t>
            </a:r>
            <a:r>
              <a:rPr lang="fa-IR" sz="2400" dirty="0" smtClean="0">
                <a:cs typeface="B Mitra" panose="00000400000000000000" pitchFamily="2" charset="-78"/>
              </a:rPr>
              <a:t/>
            </a:r>
            <a:br>
              <a:rPr lang="fa-IR" sz="2400" dirty="0" smtClean="0">
                <a:cs typeface="B Mitra" panose="00000400000000000000" pitchFamily="2" charset="-78"/>
              </a:rPr>
            </a:br>
            <a:r>
              <a:rPr lang="fa-IR" sz="2400" dirty="0" smtClean="0">
                <a:cs typeface="Titr" panose="00000700000000000000" pitchFamily="2" charset="-78"/>
              </a:rPr>
              <a:t>لطفاً اطلاعاتي كه در اين پاورپوينت خواسته شده علاوه بر پاسخ ارائه شده با هايپرلينك امكان نمايش اطلاعات (از پرسشنامه) را فراهم نماييد.</a:t>
            </a:r>
            <a:br>
              <a:rPr lang="fa-IR" sz="2400" dirty="0" smtClean="0">
                <a:cs typeface="Titr" panose="00000700000000000000" pitchFamily="2" charset="-78"/>
              </a:rPr>
            </a:br>
            <a:r>
              <a:rPr lang="fa-IR" sz="2400" dirty="0" smtClean="0">
                <a:cs typeface="B Mitra" panose="00000400000000000000" pitchFamily="2" charset="-78"/>
              </a:rPr>
              <a:t>1</a:t>
            </a:r>
            <a:r>
              <a:rPr lang="fa-IR" sz="2400" dirty="0" smtClean="0">
                <a:cs typeface="B Nazanin" panose="00000400000000000000" pitchFamily="2" charset="-78"/>
              </a:rPr>
              <a:t>- </a:t>
            </a:r>
            <a:r>
              <a:rPr lang="fa-IR" sz="2400" dirty="0">
                <a:cs typeface="B Nazanin" panose="00000400000000000000" pitchFamily="2" charset="-78"/>
              </a:rPr>
              <a:t>اين الگو براي پژوهشكده طراحي شده است. در موارد ديگر حذف و اضافات مورد نياز </a:t>
            </a:r>
            <a:r>
              <a:rPr lang="fa-IR" sz="2400" dirty="0" smtClean="0">
                <a:cs typeface="B Nazanin" panose="00000400000000000000" pitchFamily="2" charset="-78"/>
              </a:rPr>
              <a:t>انجام شود.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2- </a:t>
            </a:r>
            <a:r>
              <a:rPr lang="fa-IR" sz="2400" dirty="0">
                <a:cs typeface="B Nazanin" panose="00000400000000000000" pitchFamily="2" charset="-78"/>
              </a:rPr>
              <a:t>رنگ زرد توضيحات راهنما هستند. </a:t>
            </a:r>
            <a:r>
              <a:rPr lang="fa-IR" sz="2400" dirty="0" smtClean="0">
                <a:cs typeface="B Nazanin" panose="00000400000000000000" pitchFamily="2" charset="-78"/>
              </a:rPr>
              <a:t>لطفاً </a:t>
            </a:r>
            <a:r>
              <a:rPr lang="fa-IR" sz="2400" dirty="0">
                <a:cs typeface="B Nazanin" panose="00000400000000000000" pitchFamily="2" charset="-78"/>
              </a:rPr>
              <a:t>اين توضيحات را در حين تكميل پاورپوينت حذف نماييد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3- </a:t>
            </a:r>
            <a:r>
              <a:rPr lang="fa-IR" sz="2400" dirty="0">
                <a:cs typeface="B Nazanin" panose="00000400000000000000" pitchFamily="2" charset="-78"/>
              </a:rPr>
              <a:t>شماره تلفن 8223568 </a:t>
            </a:r>
            <a:r>
              <a:rPr lang="fa-IR" sz="2400" dirty="0" smtClean="0">
                <a:cs typeface="B Nazanin" panose="00000400000000000000" pitchFamily="2" charset="-78"/>
              </a:rPr>
              <a:t>(خانم </a:t>
            </a:r>
            <a:r>
              <a:rPr lang="fa-IR" sz="2400" dirty="0">
                <a:cs typeface="B Nazanin" panose="00000400000000000000" pitchFamily="2" charset="-78"/>
              </a:rPr>
              <a:t>حاج حسيني) پاسخگوي سوالات </a:t>
            </a:r>
            <a:r>
              <a:rPr lang="fa-IR" sz="2400" dirty="0" smtClean="0">
                <a:cs typeface="B Nazanin" panose="00000400000000000000" pitchFamily="2" charset="-78"/>
              </a:rPr>
              <a:t>كارشناسي </a:t>
            </a:r>
            <a:r>
              <a:rPr lang="fa-IR" sz="2400" dirty="0">
                <a:cs typeface="B Nazanin" panose="00000400000000000000" pitchFamily="2" charset="-78"/>
              </a:rPr>
              <a:t>مي باشند.</a:t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4- </a:t>
            </a:r>
            <a:r>
              <a:rPr lang="fa-IR" sz="2400" dirty="0">
                <a:cs typeface="B Nazanin" panose="00000400000000000000" pitchFamily="2" charset="-78"/>
              </a:rPr>
              <a:t>شماره تلفن 82233455 (سركار خانم زارع) پاسخگوي سوالات احتمالي (فقط سوالات مربوط به تهيه پاورپوينت) </a:t>
            </a:r>
            <a:r>
              <a:rPr lang="fa-IR" sz="2400" dirty="0" smtClean="0">
                <a:cs typeface="B Nazanin" panose="00000400000000000000" pitchFamily="2" charset="-78"/>
              </a:rPr>
              <a:t>مي باشند</a:t>
            </a:r>
            <a:r>
              <a:rPr lang="fa-IR" sz="2400" dirty="0">
                <a:cs typeface="B Nazanin" panose="00000400000000000000" pitchFamily="2" charset="-78"/>
              </a:rPr>
              <a:t>.</a:t>
            </a:r>
            <a:br>
              <a:rPr lang="fa-IR" sz="2400" dirty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5- برروي اسم پژوهشگر، رزومه كامل فرد لينك داده شود.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6- در جدولي كه جلوي اسم پژوهشگران فعاليتهاي پژوهشي به تفكيك خواسته شده، </a:t>
            </a:r>
            <a:r>
              <a:rPr lang="fa-IR" sz="2400" b="1" u="sng" dirty="0" smtClean="0">
                <a:cs typeface="B Nazanin" panose="00000400000000000000" pitchFamily="2" charset="-78"/>
              </a:rPr>
              <a:t>فقط</a:t>
            </a:r>
            <a:r>
              <a:rPr lang="fa-IR" sz="2400" dirty="0" smtClean="0">
                <a:cs typeface="B Nazanin" panose="00000400000000000000" pitchFamily="2" charset="-78"/>
              </a:rPr>
              <a:t> قسمت </a:t>
            </a:r>
            <a:r>
              <a:rPr lang="fa-IR" sz="2400" b="1" u="sng" dirty="0" smtClean="0">
                <a:cs typeface="B Nazanin" panose="00000400000000000000" pitchFamily="2" charset="-78"/>
              </a:rPr>
              <a:t>مورد اشاره رزومه پژوهشگر</a:t>
            </a:r>
            <a:r>
              <a:rPr lang="fa-IR" sz="2400" dirty="0" smtClean="0">
                <a:cs typeface="B Nazanin" panose="00000400000000000000" pitchFamily="2" charset="-78"/>
              </a:rPr>
              <a:t> تهيه و لينك شود.</a:t>
            </a:r>
            <a:br>
              <a:rPr lang="fa-IR" sz="2400" dirty="0" smtClean="0">
                <a:cs typeface="B Nazanin" panose="00000400000000000000" pitchFamily="2" charset="-78"/>
              </a:rPr>
            </a:br>
            <a:r>
              <a:rPr lang="fa-IR" sz="2400" dirty="0" smtClean="0">
                <a:cs typeface="B Nazanin" panose="00000400000000000000" pitchFamily="2" charset="-78"/>
              </a:rPr>
              <a:t>7- بر روي عملكرد </a:t>
            </a:r>
            <a:r>
              <a:rPr lang="fa-IR" sz="2400" b="1" u="sng" dirty="0">
                <a:cs typeface="B Nazanin" panose="00000400000000000000" pitchFamily="2" charset="-78"/>
              </a:rPr>
              <a:t>گروه ها </a:t>
            </a:r>
            <a:r>
              <a:rPr lang="fa-IR" sz="2400" dirty="0" smtClean="0">
                <a:cs typeface="B Nazanin" panose="00000400000000000000" pitchFamily="2" charset="-78"/>
              </a:rPr>
              <a:t>و </a:t>
            </a:r>
            <a:r>
              <a:rPr lang="fa-IR" sz="2400" b="1" u="sng" dirty="0">
                <a:cs typeface="B Nazanin" panose="00000400000000000000" pitchFamily="2" charset="-78"/>
              </a:rPr>
              <a:t>كل </a:t>
            </a:r>
            <a:r>
              <a:rPr lang="fa-IR" sz="2400" b="1" u="sng" dirty="0" smtClean="0">
                <a:cs typeface="B Nazanin" panose="00000400000000000000" pitchFamily="2" charset="-78"/>
              </a:rPr>
              <a:t>واحد،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آن قسمت از پرسشنامه كه حاوي اطلاعات درخواستي است گزيده و هايپرلينك شود.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05088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228600"/>
            <a:ext cx="2667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فضا و امکانات 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B Nazanin" pitchFamily="2" charset="-78"/>
            </a:endParaRPr>
          </a:p>
        </p:txBody>
      </p:sp>
      <p:pic>
        <p:nvPicPr>
          <p:cNvPr id="11272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27874"/>
              </p:ext>
            </p:extLst>
          </p:nvPr>
        </p:nvGraphicFramePr>
        <p:xfrm>
          <a:off x="304796" y="1447800"/>
          <a:ext cx="8610604" cy="3505200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501141"/>
                <a:gridCol w="944880"/>
                <a:gridCol w="2377440"/>
                <a:gridCol w="906780"/>
                <a:gridCol w="2020514"/>
                <a:gridCol w="859849"/>
              </a:tblGrid>
              <a:tr h="65471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فضای فیزیکی (متراژ)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>
                          <a:latin typeface="Times New Roman"/>
                          <a:ea typeface="Times New Roman"/>
                          <a:cs typeface="B Nazanin"/>
                        </a:rPr>
                        <a:t>امکانات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22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7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کل مساحت زیربنا</a:t>
                      </a:r>
                      <a:endParaRPr lang="en-US" sz="17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کتب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کتابخانه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عناوین مجلات غیر فارسی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91128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آزمایشگاه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آزمایشگاه‌ها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اشتراک بانک­های اطلاعاتی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6834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کارگاه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b="1" dirty="0">
                          <a:latin typeface="Times New Roman"/>
                          <a:ea typeface="Times New Roman"/>
                          <a:cs typeface="B Nazanin"/>
                        </a:rPr>
                        <a:t>تعداد کارگاه‌ها در زمینه فعالیت گروه</a:t>
                      </a:r>
                      <a:endParaRPr lang="en-US" sz="17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/>
                        </a:rPr>
                        <a:t>تعداد كامپيوتر</a:t>
                      </a:r>
                      <a:endParaRPr lang="ar-SA" sz="1700" b="1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7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5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685800"/>
            <a:ext cx="830579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1D1DFF"/>
                </a:solidFill>
                <a:cs typeface="B Nazanin" pitchFamily="2" charset="-78"/>
              </a:rPr>
              <a:t>Business </a:t>
            </a:r>
            <a:r>
              <a:rPr lang="en-US" dirty="0" smtClean="0">
                <a:solidFill>
                  <a:srgbClr val="1D1DFF"/>
                </a:solidFill>
                <a:cs typeface="B Nazanin" pitchFamily="2" charset="-78"/>
              </a:rPr>
              <a:t>model</a:t>
            </a:r>
            <a:endParaRPr lang="fa-IR" dirty="0" smtClean="0">
              <a:solidFill>
                <a:srgbClr val="1D1DFF"/>
              </a:solidFill>
              <a:cs typeface="B Nazanin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93282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24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0"/>
            <a:ext cx="2362200" cy="533400"/>
          </a:xfrm>
        </p:spPr>
        <p:txBody>
          <a:bodyPr>
            <a:normAutofit fontScale="90000"/>
          </a:bodyPr>
          <a:lstStyle/>
          <a:p>
            <a:pPr rtl="1"/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مشخصات کلی:</a:t>
            </a:r>
            <a:endParaRPr lang="fa-IR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D1DFF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60198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نوع درخواست:		تاريخ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اخذ موافقت اصولي: 		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	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وابسته به دانشگاه: 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عنوان واحد پژوهشي: 	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	</a:t>
            </a:r>
            <a:endParaRPr lang="fa-IR" sz="1600" b="1" dirty="0" smtClean="0">
              <a:solidFill>
                <a:srgbClr val="1D1DFF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گروه هاي پژوهشي مصوب: </a:t>
            </a:r>
            <a:r>
              <a:rPr lang="fa-IR" sz="1200" b="1" dirty="0">
                <a:solidFill>
                  <a:srgbClr val="FFFF00"/>
                </a:solidFill>
                <a:cs typeface="B Nazanin" pitchFamily="2" charset="-78"/>
              </a:rPr>
              <a:t>(عناوين گروههاي درخواستي اينجا عنوان و به اسلايد مرتبط لينك شود.)</a:t>
            </a:r>
            <a:r>
              <a:rPr lang="fa-IR" sz="1600" b="1" dirty="0" smtClean="0">
                <a:solidFill>
                  <a:srgbClr val="FFFF00"/>
                </a:solidFill>
                <a:cs typeface="B Nazanin" pitchFamily="2" charset="-78"/>
              </a:rPr>
              <a:t>	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  <a:hlinkClick r:id="rId2" action="ppaction://hlinksldjump"/>
              </a:rPr>
              <a:t>زمينه فعاليت: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 </a:t>
            </a:r>
            <a:r>
              <a:rPr lang="fa-IR" sz="1200" b="1" dirty="0">
                <a:solidFill>
                  <a:srgbClr val="FFFF00"/>
                </a:solidFill>
                <a:cs typeface="B Nazanin" pitchFamily="2" charset="-78"/>
              </a:rPr>
              <a:t>(در اين قسمت زمينه فعاليت يا اهداف كلي واحد  يا برنامه و اقدامات مورد نظر براي رسيدن به هدف و انجام مأموريت هاي كل واحد به اسلايد مربوطه لينك شود. لطفا موارد مطروحه در اين قسمت كمتر از 10 مورد باشد.)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cs typeface="B Nazanin" pitchFamily="2" charset="-78"/>
              </a:rPr>
              <a:t>اعضاء:   ؟  نفر </a:t>
            </a:r>
            <a:r>
              <a:rPr lang="fa-IR" sz="1100" b="1" dirty="0">
                <a:solidFill>
                  <a:srgbClr val="FFFF00"/>
                </a:solidFill>
                <a:cs typeface="B Nazanin" pitchFamily="2" charset="-78"/>
              </a:rPr>
              <a:t>(به اسلايد مرتبط لينك شود)</a:t>
            </a:r>
            <a:r>
              <a:rPr lang="fa-IR" sz="1600" b="1" dirty="0" smtClean="0">
                <a:cs typeface="B Nazanin" pitchFamily="2" charset="-78"/>
              </a:rPr>
              <a:t>				رئيس واحد:</a:t>
            </a:r>
            <a:r>
              <a:rPr lang="fa-IR" sz="1600" b="1" dirty="0">
                <a:cs typeface="B Nazanin" pitchFamily="2" charset="-78"/>
              </a:rPr>
              <a:t> </a:t>
            </a:r>
            <a:r>
              <a:rPr lang="fa-IR" sz="1200" b="1" dirty="0" smtClean="0">
                <a:solidFill>
                  <a:srgbClr val="FFFF00"/>
                </a:solidFill>
                <a:cs typeface="B Nazanin" pitchFamily="2" charset="-78"/>
              </a:rPr>
              <a:t>(رزومه فرد لينك داده </a:t>
            </a:r>
            <a:r>
              <a:rPr lang="fa-IR" sz="1200" b="1" dirty="0">
                <a:solidFill>
                  <a:srgbClr val="FFFF00"/>
                </a:solidFill>
                <a:cs typeface="B Nazanin" pitchFamily="2" charset="-78"/>
              </a:rPr>
              <a:t>شود</a:t>
            </a:r>
            <a:r>
              <a:rPr lang="fa-IR" sz="1200" b="1" dirty="0" smtClean="0">
                <a:solidFill>
                  <a:srgbClr val="FFFF00"/>
                </a:solidFill>
                <a:cs typeface="B Nazanin" pitchFamily="2" charset="-78"/>
              </a:rPr>
              <a:t>)</a:t>
            </a:r>
            <a:endParaRPr lang="fa-IR" sz="16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a-IR" sz="1600" b="1" dirty="0" smtClean="0">
                <a:cs typeface="B Nazanin" pitchFamily="2" charset="-78"/>
              </a:rPr>
              <a:t>تجهيزات، امكانات و فضاي كالبدي موجود: </a:t>
            </a:r>
            <a:r>
              <a:rPr lang="fa-IR" sz="1100" b="1" dirty="0">
                <a:solidFill>
                  <a:srgbClr val="FFFF00"/>
                </a:solidFill>
                <a:cs typeface="B Nazanin" pitchFamily="2" charset="-78"/>
              </a:rPr>
              <a:t>(به اسلايد مرتبط لينك شود)</a:t>
            </a:r>
            <a:r>
              <a:rPr lang="fa-IR" sz="2400" b="1" dirty="0">
                <a:cs typeface="B Nazanin" pitchFamily="2" charset="-78"/>
              </a:rPr>
              <a:t>	</a:t>
            </a:r>
            <a:r>
              <a:rPr lang="fa-IR" sz="1600" b="1" dirty="0" smtClean="0">
                <a:cs typeface="B Nazanin" pitchFamily="2" charset="-78"/>
              </a:rPr>
              <a:t>پرسشنامه عملكرد: </a:t>
            </a:r>
            <a:r>
              <a:rPr lang="fa-IR" sz="1200" b="1" dirty="0">
                <a:solidFill>
                  <a:srgbClr val="FFFF00"/>
                </a:solidFill>
                <a:cs typeface="B Nazanin" pitchFamily="2" charset="-78"/>
              </a:rPr>
              <a:t>(لينك شود)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endParaRPr lang="fa-IR" sz="900" b="1" dirty="0" smtClean="0">
              <a:solidFill>
                <a:srgbClr val="1D1DFF"/>
              </a:solidFill>
              <a:cs typeface="B Nazanin" pitchFamily="2" charset="-78"/>
              <a:hlinkClick r:id="rId3" action="ppaction://hlinksldjump"/>
            </a:endParaRP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CC0066"/>
                </a:solidFill>
                <a:cs typeface="B Nazanin" pitchFamily="2" charset="-78"/>
                <a:hlinkClick r:id="rId3" action="ppaction://hlinksldjump"/>
              </a:rPr>
              <a:t>عملكرد كل پژوهشگران واحد پژوهشي:</a:t>
            </a:r>
            <a:endParaRPr lang="fa-IR" sz="1600" b="1" dirty="0" smtClean="0">
              <a:solidFill>
                <a:srgbClr val="CC0066"/>
              </a:solidFill>
              <a:cs typeface="B Nazanin" pitchFamily="2" charset="-78"/>
            </a:endParaRP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كل طرح ها: </a:t>
            </a:r>
            <a:r>
              <a:rPr lang="fa-IR" sz="1000" b="1" dirty="0" smtClean="0">
                <a:solidFill>
                  <a:srgbClr val="FFFF00"/>
                </a:solidFill>
                <a:cs typeface="B Nazanin" pitchFamily="2" charset="-78"/>
              </a:rPr>
              <a:t>ي مرتبط با عنوان واحد پژوهشي كه </a:t>
            </a:r>
            <a:r>
              <a:rPr lang="fa-IR" sz="1000" b="1" dirty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fa-IR" sz="1000" b="1" dirty="0" smtClean="0">
                <a:solidFill>
                  <a:srgbClr val="FFFF00"/>
                </a:solidFill>
                <a:cs typeface="B Nazanin" pitchFamily="2" charset="-78"/>
              </a:rPr>
              <a:t>كل واحد در دوران موافقت اصولي به انجام رسانده است در يك فايل تهيه و به عدد نوشته شده در اين قسمت لينك داده شود.</a:t>
            </a:r>
            <a:endParaRPr lang="fa-IR" sz="105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</a:t>
            </a:r>
            <a:r>
              <a:rPr lang="fa-IR" sz="1600" b="1" dirty="0">
                <a:solidFill>
                  <a:srgbClr val="1D1DFF"/>
                </a:solidFill>
                <a:cs typeface="B Nazanin" pitchFamily="2" charset="-78"/>
              </a:rPr>
              <a:t>كل </a:t>
            </a: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مقالات: </a:t>
            </a:r>
            <a:r>
              <a:rPr lang="fa-IR" sz="1000" b="1" dirty="0">
                <a:solidFill>
                  <a:srgbClr val="FFFF00"/>
                </a:solidFill>
                <a:cs typeface="B Nazanin" pitchFamily="2" charset="-78"/>
              </a:rPr>
              <a:t>مرتبط با عنوان واحد پژوهشي كه كل واحد در دوران موافقت اصولي به انجام رسانده است در يك فايل تهيه و به عدد نوشته شده در اين قسمت لينك داده شود.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كتاب ها: </a:t>
            </a:r>
            <a:r>
              <a:rPr lang="fa-IR" sz="1000" b="1" dirty="0">
                <a:solidFill>
                  <a:srgbClr val="FFFF00"/>
                </a:solidFill>
                <a:cs typeface="B Nazanin" pitchFamily="2" charset="-78"/>
              </a:rPr>
              <a:t>ي مرتبط با عنوان واحد پژوهشي كه كل واحد در دوران موافقت اصولي به انجام رسانده است در يك فايل تهيه و به عدد نوشته شده در اين قسمت لينك داده شود.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تعداد ثبت اختراع: </a:t>
            </a:r>
            <a:r>
              <a:rPr lang="fa-IR" sz="1000" b="1" dirty="0">
                <a:solidFill>
                  <a:srgbClr val="FFFF00"/>
                </a:solidFill>
                <a:cs typeface="B Nazanin" pitchFamily="2" charset="-78"/>
              </a:rPr>
              <a:t>هاي مرتبط با عنوان واحد پژوهشي كه كل واحد در دوران موافقت اصولي به انجام رسانده است در يك فايل تهيه و به عدد نوشته شده در اين قسمت لينك داده شود.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endParaRPr lang="fa-IR" sz="16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algn="r" rtl="1">
              <a:spcBef>
                <a:spcPts val="0"/>
              </a:spcBef>
              <a:buFont typeface="Wingdings" pitchFamily="2" charset="2"/>
              <a:buChar char="v"/>
            </a:pPr>
            <a:r>
              <a:rPr lang="fa-IR" sz="1600" b="1" dirty="0" smtClean="0">
                <a:solidFill>
                  <a:srgbClr val="1D1DFF"/>
                </a:solidFill>
                <a:cs typeface="B Nazanin" pitchFamily="2" charset="-78"/>
              </a:rPr>
              <a:t>نشاني:</a:t>
            </a:r>
            <a:endParaRPr lang="fa-IR" sz="1600" b="1" dirty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43200" y="6477000"/>
            <a:ext cx="35814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نام واحد پژوهشی</a:t>
            </a:r>
            <a:endParaRPr lang="en-US" b="1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2840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5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3810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ضرورت تشكيل متناسب با نياز كشور، منطقه و </a:t>
            </a:r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دنيا</a:t>
            </a:r>
          </a:p>
          <a:p>
            <a:pPr algn="ctr" rtl="1">
              <a:defRPr/>
            </a:pP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(كاملا خلاصه)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95032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9581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5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زمينه فعالیت: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(در اين قسمت زمينه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فعاليت </a:t>
            </a:r>
            <a:r>
              <a:rPr lang="fa-IR" sz="1600" b="1" u="sng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اهداف كلي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واحد  </a:t>
            </a:r>
            <a:r>
              <a:rPr lang="fa-IR" sz="1600" b="1" u="sng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برنامه و اقدامات مورد نظر براي رسيدن به هدف و انجام مأموريت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هاي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كل واحد درج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شود. لطفا موارد مطروحه در اين قسمت كمتر از 10 مورد باشد.)</a:t>
            </a:r>
            <a:endParaRPr lang="fa-IR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49682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305800" y="5943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Left Arrow 33">
            <a:hlinkClick r:id="rId3" action="ppaction://hlinksldjump"/>
          </p:cNvPr>
          <p:cNvSpPr/>
          <p:nvPr/>
        </p:nvSpPr>
        <p:spPr>
          <a:xfrm>
            <a:off x="76200" y="6096000"/>
            <a:ext cx="685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38100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فعالیت هريك از گروههاي پژوهشي: </a:t>
            </a:r>
          </a:p>
          <a:p>
            <a:pPr algn="ctr" rtl="1">
              <a:defRPr/>
            </a:pP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در اين قسمت زمينه فعاليت </a:t>
            </a:r>
            <a:r>
              <a:rPr lang="fa-IR" sz="1600" b="1" u="sng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اهداف </a:t>
            </a:r>
            <a:r>
              <a:rPr lang="fa-IR" sz="1600" b="1" u="sng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يا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برنامه و اقدامات مورد نظر براي رسيدن به هدف و انجام مأموريت هاي </a:t>
            </a:r>
            <a:r>
              <a:rPr lang="fa-IR" sz="1600" b="1" u="sng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هريك از گروهها به تفكيك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درج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شود. لطفا موارد مطروحه در اين قسمت كمتر از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بيش از 5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مورد </a:t>
            </a:r>
            <a:r>
              <a:rPr lang="fa-IR" sz="16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نباشد.)</a:t>
            </a:r>
            <a:endParaRPr lang="fa-IR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8305799" cy="340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1.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2.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3.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4.</a:t>
            </a:r>
          </a:p>
          <a:p>
            <a:pPr algn="r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1D1DFF"/>
                </a:solidFill>
                <a:cs typeface="B Nazanin" pitchFamily="2" charset="-78"/>
              </a:rPr>
              <a:t>5.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57581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5359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59769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3350" y="4489332"/>
            <a:ext cx="8877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B Nazanin" pitchFamily="2" charset="-78"/>
              </a:rPr>
              <a:t>عملكرد گروه پس از اخذ موافقت اصولي: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87605"/>
              </p:ext>
            </p:extLst>
          </p:nvPr>
        </p:nvGraphicFramePr>
        <p:xfrm>
          <a:off x="380999" y="990600"/>
          <a:ext cx="8589724" cy="330708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732692"/>
                <a:gridCol w="785446"/>
                <a:gridCol w="153572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كل رزومه فرد روي اسم پژوهشگر هايپرلينك شود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مدرك تحصيلي ،</a:t>
                      </a:r>
                      <a:r>
                        <a:rPr lang="fa-IR" sz="11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1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حكم استخدامي و حكم 50% اينجا</a:t>
                      </a:r>
                      <a:r>
                        <a:rPr lang="fa-IR" sz="11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 هايپرلينك شود</a:t>
                      </a:r>
                      <a:endParaRPr lang="en-US" sz="11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fa-IR" sz="16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1600" b="1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800" b="1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800" b="1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فقط طرحهاي پژوهشي رزومه در اين قسمت هايپرلينك شود</a:t>
                      </a:r>
                      <a:endParaRPr lang="en-US" sz="12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فقط مقالات رزومه در اين قسمت هايپرلينك شود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فقط</a:t>
                      </a:r>
                      <a:r>
                        <a:rPr lang="fa-IR" sz="12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ثبت اختراعات، كتب</a:t>
                      </a:r>
                      <a:r>
                        <a:rPr lang="fa-IR" sz="12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و</a:t>
                      </a: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جوايز</a:t>
                      </a:r>
                      <a:r>
                        <a:rPr lang="fa-IR" sz="1200" b="0" kern="12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رزومه در اين قسمت هايپرلينك شود</a:t>
                      </a:r>
                      <a:endParaRPr lang="en-US" sz="12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هايپرلينك ندارد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«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6278"/>
              </p:ext>
            </p:extLst>
          </p:nvPr>
        </p:nvGraphicFramePr>
        <p:xfrm>
          <a:off x="1629508" y="6400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72208" y="533400"/>
            <a:ext cx="8575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زمينه فعاليت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sz="1400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(زمينه فعاليت، اهداف كلي</a:t>
            </a:r>
            <a:r>
              <a:rPr lang="fa-IR" sz="1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1400" b="1" u="sng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گروه</a:t>
            </a:r>
            <a:r>
              <a:rPr lang="fa-IR" sz="1400" b="1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 </a:t>
            </a:r>
            <a:r>
              <a:rPr lang="fa-IR" sz="1400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و يا برنامه و اقدامات مورد نظر براي رسيدن به هدف و انجام مأموريت ها </a:t>
            </a:r>
            <a:r>
              <a:rPr lang="fa-IR" sz="1400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روي كلمه «موضوع فعاليت</a:t>
            </a:r>
            <a:r>
              <a:rPr lang="fa-IR" sz="1400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» </a:t>
            </a:r>
            <a:r>
              <a:rPr lang="fa-IR" sz="1400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هايپرلينك شود» لطفا موارد مطروحه در اين </a:t>
            </a:r>
            <a:r>
              <a:rPr lang="fa-IR" sz="1400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بيش از 50 </a:t>
            </a:r>
            <a:r>
              <a:rPr lang="fa-IR" sz="1400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مورد </a:t>
            </a:r>
            <a:r>
              <a:rPr lang="fa-IR" sz="1400" dirty="0" smtClean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نباشد</a:t>
            </a:r>
            <a:r>
              <a:rPr lang="fa-IR" sz="1400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.)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208" y="0"/>
            <a:ext cx="8610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 </a:t>
            </a:r>
            <a:r>
              <a:rPr lang="fa-IR" sz="1600" b="1" dirty="0">
                <a:solidFill>
                  <a:srgbClr val="FFFF00"/>
                </a:solidFill>
                <a:latin typeface="Times New Roman"/>
                <a:ea typeface="Times New Roman"/>
                <a:cs typeface="B Nazanin"/>
              </a:rPr>
              <a:t>(نام گروه اينجا نوشته شود)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89933"/>
              </p:ext>
            </p:extLst>
          </p:nvPr>
        </p:nvGraphicFramePr>
        <p:xfrm>
          <a:off x="135697" y="4870332"/>
          <a:ext cx="8872604" cy="1454268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450455"/>
                <a:gridCol w="860603"/>
                <a:gridCol w="493413"/>
                <a:gridCol w="865661"/>
                <a:gridCol w="464907"/>
                <a:gridCol w="844063"/>
                <a:gridCol w="416169"/>
                <a:gridCol w="893845"/>
                <a:gridCol w="667010"/>
                <a:gridCol w="643004"/>
                <a:gridCol w="419622"/>
                <a:gridCol w="469726"/>
                <a:gridCol w="618994"/>
                <a:gridCol w="765132"/>
              </a:tblGrid>
              <a:tr h="386316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يافته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مقالات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كتب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 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 دستاوردها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614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پژوهشي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ترويجي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لينك دهيد</a:t>
                      </a:r>
                      <a:endParaRPr lang="en-US" sz="900" b="1" kern="1200" baseline="0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لينك دهيد</a:t>
                      </a:r>
                      <a:endParaRPr lang="en-US" sz="900" b="1" kern="1200" baseline="0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لينك دهيد</a:t>
                      </a:r>
                      <a:endParaRPr lang="en-US" sz="900" b="1" kern="1200" baseline="0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177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1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8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8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8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8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8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8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لينك دهيد</a:t>
                      </a:r>
                      <a:endParaRPr lang="en-US" sz="900" b="1" kern="1200" baseline="0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لينك دهيد</a:t>
                      </a:r>
                      <a:endParaRPr lang="en-US" sz="900" b="1" kern="1200" baseline="0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لينك دهيد</a:t>
                      </a:r>
                      <a:endParaRPr lang="en-US" sz="900" b="1" kern="1200" baseline="0" dirty="0" smtClean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534400" y="6324600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343400"/>
            <a:ext cx="8877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B Nazanin" pitchFamily="2" charset="-78"/>
              </a:rPr>
              <a:t>عملكرد گروه پس از اخذ موافقت اصولي: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2208" y="114181"/>
            <a:ext cx="8610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</a:t>
            </a:r>
            <a:endParaRPr lang="fa-IR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3328"/>
              </p:ext>
            </p:extLst>
          </p:nvPr>
        </p:nvGraphicFramePr>
        <p:xfrm>
          <a:off x="380999" y="1143000"/>
          <a:ext cx="8589724" cy="272796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19200" y="668179"/>
            <a:ext cx="7728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فعاليت</a:t>
            </a:r>
            <a:endParaRPr lang="fa-IR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798295"/>
              </p:ext>
            </p:extLst>
          </p:nvPr>
        </p:nvGraphicFramePr>
        <p:xfrm>
          <a:off x="135697" y="4800600"/>
          <a:ext cx="8872604" cy="141521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450455"/>
                <a:gridCol w="860603"/>
                <a:gridCol w="493413"/>
                <a:gridCol w="865661"/>
                <a:gridCol w="464907"/>
                <a:gridCol w="844063"/>
                <a:gridCol w="539261"/>
                <a:gridCol w="770753"/>
                <a:gridCol w="667010"/>
                <a:gridCol w="643004"/>
                <a:gridCol w="419622"/>
                <a:gridCol w="469726"/>
                <a:gridCol w="618994"/>
                <a:gridCol w="765132"/>
              </a:tblGrid>
              <a:tr h="386316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يافته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مقالات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كتب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 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 دستاوردها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614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پژوهشي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ترويجي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177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3</a:t>
                      </a:r>
                      <a:endParaRPr lang="en-US" sz="14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16.500.000</a:t>
                      </a:r>
                      <a:endParaRPr lang="en-US" sz="1400" b="1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Titr" pitchFamily="2" charset="-78"/>
            </a:endParaRPr>
          </a:p>
        </p:txBody>
      </p:sp>
      <p:pic>
        <p:nvPicPr>
          <p:cNvPr id="3077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686800" y="6348046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6200" y="6400800"/>
            <a:ext cx="685800" cy="43815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343400"/>
            <a:ext cx="8877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B Nazanin" pitchFamily="2" charset="-78"/>
              </a:rPr>
              <a:t>عملكرد گروه پس از اخذ موافقت اصولي: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3328"/>
              </p:ext>
            </p:extLst>
          </p:nvPr>
        </p:nvGraphicFramePr>
        <p:xfrm>
          <a:off x="380999" y="1143000"/>
          <a:ext cx="8589724" cy="272796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299779"/>
                <a:gridCol w="729380"/>
                <a:gridCol w="1324831"/>
                <a:gridCol w="564087"/>
                <a:gridCol w="757855"/>
                <a:gridCol w="859929"/>
                <a:gridCol w="498232"/>
                <a:gridCol w="785446"/>
                <a:gridCol w="1770185"/>
              </a:tblGrid>
              <a:tr h="533401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نام و نام خانوادگی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مدرک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رشته و گرایش تحصیلی</a:t>
                      </a:r>
                      <a:endParaRPr lang="en-US" sz="16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رتبه علمي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نحوه همكاري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فعاليتهاي مرتبط</a:t>
                      </a:r>
                      <a:endParaRPr lang="en-US" sz="1600" b="1" kern="1200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محل </a:t>
                      </a:r>
                      <a:r>
                        <a:rPr lang="fa-IR" sz="14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خدمت</a:t>
                      </a:r>
                      <a:r>
                        <a:rPr lang="fa-IR" sz="1400" b="1" baseline="0" dirty="0" smtClean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فعلي</a:t>
                      </a:r>
                      <a:endParaRPr lang="en-US" sz="1400" b="1" dirty="0">
                        <a:solidFill>
                          <a:srgbClr val="3333FF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59"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طرح پژوهشي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7" action="ppaction://hlinkfile"/>
                        </a:rPr>
                        <a:t>مقاله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8" action="ppaction://hlinkfile"/>
                        </a:rPr>
                        <a:t>دستاورد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  <a:hlinkClick r:id="rId6" action="ppaction://hlinkfile"/>
                        </a:rPr>
                        <a:t>پژوهشگر شاخص</a:t>
                      </a:r>
                      <a:endParaRPr lang="en-US" sz="1600" b="1" u="none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  <a:hlinkClick r:id="rId6" action="ppaction://hlinkfile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60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219200" y="668179"/>
            <a:ext cx="7728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موضوع 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فعاليت</a:t>
            </a:r>
            <a:endParaRPr lang="fa-IR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208" y="114181"/>
            <a:ext cx="8610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پژوهشگران گروه</a:t>
            </a:r>
            <a:endParaRPr lang="fa-IR" sz="1600" b="1" dirty="0">
              <a:solidFill>
                <a:srgbClr val="FFFF00"/>
              </a:solidFill>
              <a:latin typeface="Times New Roman"/>
              <a:ea typeface="Times New Roman"/>
              <a:cs typeface="B Nazanin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446566"/>
              </p:ext>
            </p:extLst>
          </p:nvPr>
        </p:nvGraphicFramePr>
        <p:xfrm>
          <a:off x="135697" y="4800600"/>
          <a:ext cx="8872604" cy="1415211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450455"/>
                <a:gridCol w="860603"/>
                <a:gridCol w="493413"/>
                <a:gridCol w="865661"/>
                <a:gridCol w="464907"/>
                <a:gridCol w="844063"/>
                <a:gridCol w="539261"/>
                <a:gridCol w="770753"/>
                <a:gridCol w="667010"/>
                <a:gridCol w="643004"/>
                <a:gridCol w="419622"/>
                <a:gridCol w="469726"/>
                <a:gridCol w="618994"/>
                <a:gridCol w="765132"/>
              </a:tblGrid>
              <a:tr h="386316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درون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طرحهای برون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يافته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r>
                        <a:rPr lang="fa-IR" sz="13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مقالات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كتب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 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 دستاوردها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614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پژوهشي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علمي ترويجي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177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61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70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152400"/>
            <a:ext cx="8305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فعاليت </a:t>
            </a:r>
            <a:r>
              <a:rPr lang="fa-IR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B Nazanin" pitchFamily="2" charset="-78"/>
              </a:rPr>
              <a:t>هاي واحد پژوهشي پس از اخذ موافقت اصولی</a:t>
            </a:r>
          </a:p>
        </p:txBody>
      </p:sp>
      <p:pic>
        <p:nvPicPr>
          <p:cNvPr id="11272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46000" contrast="-82000"/>
          </a:blip>
          <a:srcRect/>
          <a:stretch>
            <a:fillRect/>
          </a:stretch>
        </p:blipFill>
        <p:spPr bwMode="auto">
          <a:xfrm>
            <a:off x="84582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04409"/>
              </p:ext>
            </p:extLst>
          </p:nvPr>
        </p:nvGraphicFramePr>
        <p:xfrm>
          <a:off x="392724" y="1524000"/>
          <a:ext cx="8040076" cy="4378898"/>
        </p:xfrm>
        <a:graphic>
          <a:graphicData uri="http://schemas.openxmlformats.org/drawingml/2006/table">
            <a:tbl>
              <a:tblPr rtl="1" firstRow="1" firstCol="1" bandRow="1">
                <a:effectLst/>
                <a:tableStyleId>{C4B1156A-380E-4F78-BDF5-A606A8083BF9}</a:tableStyleId>
              </a:tblPr>
              <a:tblGrid>
                <a:gridCol w="1923076"/>
                <a:gridCol w="2043232"/>
                <a:gridCol w="2110154"/>
                <a:gridCol w="1963614"/>
              </a:tblGrid>
              <a:tr h="6776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درون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جاری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اعتبارطرحهای برون</a:t>
                      </a:r>
                      <a:r>
                        <a:rPr lang="fa-IR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 سازمانی خاتمه یافته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b="1" dirty="0" smtClean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ISI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علمی- ترویجی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علمی- پژوهشي</a:t>
                      </a: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تعداد مقالات  كنفرانسي</a:t>
                      </a: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2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پايان نامه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تفاهم نامه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كتاب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Nazanin" pitchFamily="2" charset="-78"/>
                        </a:rPr>
                        <a:t>ساير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0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اين قسمت از پرسشنامه  بر روي عدد درج شده در اين قسمت لينك شود</a:t>
                      </a:r>
                      <a:endParaRPr lang="en-US" sz="1400" b="0" kern="12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45288"/>
              </p:ext>
            </p:extLst>
          </p:nvPr>
        </p:nvGraphicFramePr>
        <p:xfrm>
          <a:off x="1524000" y="64109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Titr" pitchFamily="2" charset="-78"/>
                        </a:rPr>
                        <a:t>دانشگاه</a:t>
                      </a:r>
                      <a:endParaRPr lang="en-US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B Titr" pitchFamily="2" charset="-78"/>
                        </a:rPr>
                        <a:t>نام واحد پژوهشي</a:t>
                      </a:r>
                      <a:endParaRPr lang="en-US" sz="1800" dirty="0" smtClean="0">
                        <a:solidFill>
                          <a:schemeClr val="bg1"/>
                        </a:solidFill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لوم رفتار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2289274-6128-4816-ae07-41a25b982335">5VXMWDDNTVKU-128-349</_dlc_DocId>
    <_dlc_DocIdUrl xmlns="d2289274-6128-4816-ae07-41a25b982335">
      <Url>http://www.sbu.ac.ir/Adj/RESVP/_layouts/DocIdRedir.aspx?ID=5VXMWDDNTVKU-128-349</Url>
      <Description>5VXMWDDNTVKU-128-349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پرونده" ma:contentTypeID="0x010100F450BF541AC27044B76561D4BDE14310" ma:contentTypeVersion="1" ma:contentTypeDescription="یک سند جدید ایجاد کنید." ma:contentTypeScope="" ma:versionID="4e3fda0ed545d4b14822cf1b9c5e51e4">
  <xsd:schema xmlns:xsd="http://www.w3.org/2001/XMLSchema" xmlns:xs="http://www.w3.org/2001/XMLSchema" xmlns:p="http://schemas.microsoft.com/office/2006/metadata/properties" xmlns:ns1="http://schemas.microsoft.com/sharepoint/v3" xmlns:ns2="d2289274-6128-4816-ae07-41a25b982335" targetNamespace="http://schemas.microsoft.com/office/2006/metadata/properties" ma:root="true" ma:fieldsID="743fb070bdc29b388662eb9608e4fcc7" ns1:_="" ns2:_="">
    <xsd:import namespace="http://schemas.microsoft.com/sharepoint/v3"/>
    <xsd:import namespace="d2289274-6128-4816-ae07-41a25b98233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تاریخ شروع زمان بندی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تاریخ اتمام زمان بندی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9274-6128-4816-ae07-41a25b982335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مقدار شناسه سند" ma:description="مقدار شناسه سند تعیین شده برای این آیتم." ma:internalName="_dlc_DocId" ma:readOnly="true">
      <xsd:simpleType>
        <xsd:restriction base="dms:Text"/>
      </xsd:simpleType>
    </xsd:element>
    <xsd:element name="_dlc_DocIdUrl" ma:index="11" nillable="true" ma:displayName="شناسه سند" ma:description="پیوند دائمی به این س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C1AE5B-DEAA-4480-95A4-5268954FC13F}"/>
</file>

<file path=customXml/itemProps2.xml><?xml version="1.0" encoding="utf-8"?>
<ds:datastoreItem xmlns:ds="http://schemas.openxmlformats.org/officeDocument/2006/customXml" ds:itemID="{95520C22-532D-4F9F-8324-714B5054D555}"/>
</file>

<file path=customXml/itemProps3.xml><?xml version="1.0" encoding="utf-8"?>
<ds:datastoreItem xmlns:ds="http://schemas.openxmlformats.org/officeDocument/2006/customXml" ds:itemID="{027B7320-3C5A-4495-873D-770EB506777A}"/>
</file>

<file path=customXml/itemProps4.xml><?xml version="1.0" encoding="utf-8"?>
<ds:datastoreItem xmlns:ds="http://schemas.openxmlformats.org/officeDocument/2006/customXml" ds:itemID="{5EF3AFBF-E303-44CF-BBF7-1008F3F8B449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2686</TotalTime>
  <Words>923</Words>
  <Application>Microsoft Office PowerPoint</Application>
  <PresentationFormat>On-screen Show (4:3)</PresentationFormat>
  <Paragraphs>265</Paragraphs>
  <Slides>11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علوم رفتاری</vt:lpstr>
      <vt:lpstr>باسلام لطفاً اطلاعاتي كه در اين پاورپوينت خواسته شده علاوه بر پاسخ ارائه شده با هايپرلينك امكان نمايش اطلاعات (از پرسشنامه) را فراهم نماييد. 1- اين الگو براي پژوهشكده طراحي شده است. در موارد ديگر حذف و اضافات مورد نياز انجام شود. 2- رنگ زرد توضيحات راهنما هستند. لطفاً اين توضيحات را در حين تكميل پاورپوينت حذف نماييد. 3- شماره تلفن 8223568 (خانم حاج حسيني) پاسخگوي سوالات كارشناسي مي باشند. 4- شماره تلفن 82233455 (سركار خانم زارع) پاسخگوي سوالات احتمالي (فقط سوالات مربوط به تهيه پاورپوينت) مي باشند. 5- برروي اسم پژوهشگر، رزومه كامل فرد لينك داده شود. 6- در جدولي كه جلوي اسم پژوهشگران فعاليتهاي پژوهشي به تفكيك خواسته شده، فقط قسمت مورد اشاره رزومه پژوهشگر تهيه و لينك شود. 7- بر روي عملكرد گروه ها و كل واحد، آن قسمت از پرسشنامه كه حاوي اطلاعات درخواستي است گزيده و هايپرلينك شود.</vt:lpstr>
      <vt:lpstr>مشخصات کلی: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zahra mirzai goudarzi</cp:lastModifiedBy>
  <cp:revision>632</cp:revision>
  <dcterms:created xsi:type="dcterms:W3CDTF">2011-06-27T00:12:30Z</dcterms:created>
  <dcterms:modified xsi:type="dcterms:W3CDTF">2015-12-23T12:01:05Z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0x010100F450BF541AC27044B76561D4BDE14310</vt:lpwstr>
  </property>
  <property fmtid="{D5CDD505-2E9C-101B-9397-08002B2CF9AE}" pid="3" name="_dlc_DocIdItemGuid">
    <vt:lpwstr>9d94a28d-74ee-4b2c-97e0-92b9585b4c7a</vt:lpwstr>
  </property>
</Properties>
</file>